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4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94" r:id="rId3"/>
    <p:sldId id="323" r:id="rId4"/>
    <p:sldId id="311" r:id="rId5"/>
    <p:sldId id="312" r:id="rId6"/>
    <p:sldId id="313" r:id="rId7"/>
    <p:sldId id="314" r:id="rId8"/>
    <p:sldId id="306" r:id="rId9"/>
    <p:sldId id="303" r:id="rId10"/>
    <p:sldId id="324" r:id="rId11"/>
    <p:sldId id="308" r:id="rId12"/>
    <p:sldId id="307" r:id="rId13"/>
    <p:sldId id="304" r:id="rId14"/>
    <p:sldId id="328" r:id="rId15"/>
    <p:sldId id="309" r:id="rId16"/>
    <p:sldId id="295" r:id="rId17"/>
    <p:sldId id="322" r:id="rId18"/>
    <p:sldId id="316" r:id="rId19"/>
    <p:sldId id="317" r:id="rId20"/>
    <p:sldId id="310" r:id="rId21"/>
    <p:sldId id="325" r:id="rId22"/>
    <p:sldId id="319" r:id="rId23"/>
    <p:sldId id="320" r:id="rId24"/>
    <p:sldId id="318" r:id="rId25"/>
    <p:sldId id="326" r:id="rId26"/>
    <p:sldId id="315" r:id="rId27"/>
    <p:sldId id="321" r:id="rId28"/>
    <p:sldId id="327" r:id="rId29"/>
    <p:sldId id="329" r:id="rId30"/>
    <p:sldId id="330" r:id="rId31"/>
    <p:sldId id="331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660"/>
  </p:normalViewPr>
  <p:slideViewPr>
    <p:cSldViewPr snapToGrid="0">
      <p:cViewPr varScale="1">
        <p:scale>
          <a:sx n="67" d="100"/>
          <a:sy n="67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D7C2-0573-4A62-8837-21EA9A2E3186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9663A-F0D3-4DE9-AB96-E660C06BC7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18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61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16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73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32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87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03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41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20743-EE1F-4C33-8D40-0027C7F90EA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D602-6005-4665-86A1-7CD831E68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7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athylovesphysics.com/the-shocking-history-physics-of-electric-transformers/" TargetMode="External"/><Relationship Id="rId2" Type="http://schemas.openxmlformats.org/officeDocument/2006/relationships/hyperlink" Target="https://edisontechcenter.org/Transformer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shorts/QJPEScMgbpc" TargetMode="External"/><Relationship Id="rId5" Type="http://schemas.openxmlformats.org/officeDocument/2006/relationships/hyperlink" Target="https://www.youtube.com/watch?v=3rvEdHyAd2k" TargetMode="External"/><Relationship Id="rId4" Type="http://schemas.openxmlformats.org/officeDocument/2006/relationships/hyperlink" Target="https://www.energy.gov/articles/war-currents-ac-vs-dc-power#:~:text=During%20the%20early%20years%20of,the%20solution%20to%20this%20proble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2171"/>
            <a:ext cx="9144000" cy="170701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Transformers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02687"/>
            <a:ext cx="9144000" cy="1655762"/>
          </a:xfrm>
        </p:spPr>
        <p:txBody>
          <a:bodyPr/>
          <a:lstStyle/>
          <a:p>
            <a:r>
              <a:rPr lang="en-US" dirty="0" smtClean="0"/>
              <a:t>Shiladri Chakraborty, Sandeep Anand, Anil Kulkarni, S. Soman</a:t>
            </a:r>
          </a:p>
          <a:p>
            <a:r>
              <a:rPr lang="en-US" dirty="0" smtClean="0"/>
              <a:t>Assistant Professor, EE, IIT Bombay</a:t>
            </a:r>
            <a:endParaRPr lang="en-IN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291805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EE 240, Spring 2024</a:t>
            </a:r>
            <a:endParaRPr lang="en-US" dirty="0" smtClean="0"/>
          </a:p>
          <a:p>
            <a:r>
              <a:rPr lang="en-US" dirty="0" smtClean="0"/>
              <a:t>IIT Bombay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6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Three-phase Transformer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843222"/>
            <a:ext cx="4838700" cy="33288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7275" y="1814513"/>
            <a:ext cx="47148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6700838" y="1778860"/>
            <a:ext cx="4979919" cy="3457575"/>
            <a:chOff x="6529388" y="1714500"/>
            <a:chExt cx="4979919" cy="34575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0" y="1814513"/>
              <a:ext cx="4841807" cy="335756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29388" y="1714500"/>
              <a:ext cx="371475" cy="257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ight Arrow 7"/>
          <p:cNvSpPr/>
          <p:nvPr/>
        </p:nvSpPr>
        <p:spPr>
          <a:xfrm>
            <a:off x="5757863" y="3271904"/>
            <a:ext cx="652060" cy="2143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221278" y="3538407"/>
            <a:ext cx="147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/>
              <a:t>Why</a:t>
            </a:r>
            <a:r>
              <a:rPr lang="en-US" sz="2000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1692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Three-phase Transformer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7275" y="1814513"/>
            <a:ext cx="47148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45" y="2731167"/>
            <a:ext cx="4742731" cy="160021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57275" y="1901374"/>
            <a:ext cx="4979919" cy="3457575"/>
            <a:chOff x="6529388" y="1714500"/>
            <a:chExt cx="4979919" cy="3457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0" y="1814513"/>
              <a:ext cx="4841807" cy="33575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529388" y="1714500"/>
              <a:ext cx="371475" cy="257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5667310" y="3424086"/>
            <a:ext cx="652060" cy="2143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6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High-power Transformer – Name plate 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9" y="1294390"/>
            <a:ext cx="7036996" cy="49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Transformer – Basic construction 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583" r="12452"/>
          <a:stretch/>
        </p:blipFill>
        <p:spPr>
          <a:xfrm>
            <a:off x="1142999" y="1676259"/>
            <a:ext cx="2011199" cy="2067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5722"/>
          <a:stretch/>
        </p:blipFill>
        <p:spPr>
          <a:xfrm>
            <a:off x="5216577" y="4662088"/>
            <a:ext cx="1882327" cy="1457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17" y="1410786"/>
            <a:ext cx="6486525" cy="2905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60660" y="5141464"/>
            <a:ext cx="78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Core “laminations” – why?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17997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Transformer – Basic construction 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CE4D0D-9A08-513E-E14E-B108EDC0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7" y="1953010"/>
            <a:ext cx="6743176" cy="2927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E9A0DC-5406-8268-A643-D66063BF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62" y="3735916"/>
            <a:ext cx="2921876" cy="2289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AF9E2FA-4B31-9717-0B15-8390836AA4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62" y="1183033"/>
            <a:ext cx="2921876" cy="21914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AAA51A-2232-8284-4504-DCE2BEF12CDB}"/>
              </a:ext>
            </a:extLst>
          </p:cNvPr>
          <p:cNvSpPr txBox="1"/>
          <p:nvPr/>
        </p:nvSpPr>
        <p:spPr>
          <a:xfrm>
            <a:off x="1193641" y="5444489"/>
            <a:ext cx="324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: </a:t>
            </a:r>
            <a:r>
              <a:rPr lang="en-US" sz="1200" dirty="0"/>
              <a:t>www.siliconsteelstrip.com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6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Transformer no-load current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2051267"/>
            <a:ext cx="7219950" cy="3114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549" y="5364102"/>
            <a:ext cx="78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“Peaky” no-load current – why?</a:t>
            </a:r>
            <a:endParaRPr lang="en-IN" sz="24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971548" y="1309229"/>
            <a:ext cx="78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Secondary open -&gt; “no-load”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08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High-frequency transformer</a:t>
            </a:r>
            <a:endParaRPr lang="en-IN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42" y="1889479"/>
            <a:ext cx="6238861" cy="4098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72062" y="1490522"/>
            <a:ext cx="33308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Why operate at high frequency</a:t>
            </a:r>
            <a:r>
              <a:rPr lang="en-US" sz="2400" u="sng" dirty="0"/>
              <a:t>?</a:t>
            </a:r>
            <a:r>
              <a:rPr lang="en-US" sz="2000" dirty="0"/>
              <a:t> </a:t>
            </a:r>
            <a:r>
              <a:rPr lang="en-US" sz="2000" dirty="0" smtClean="0"/>
              <a:t> (</a:t>
            </a:r>
            <a:r>
              <a:rPr lang="en-US" sz="2000" dirty="0"/>
              <a:t>high-freq</a:t>
            </a:r>
            <a:r>
              <a:rPr lang="en-US" sz="2000" dirty="0" smtClean="0"/>
              <a:t>. = few kHz to 100s of kHz) </a:t>
            </a:r>
            <a:endParaRPr lang="en-IN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215280" y="2977359"/>
            <a:ext cx="333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Litz wire (hf winding)</a:t>
            </a:r>
            <a:endParaRPr lang="en-IN" sz="2400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91A9570-E13B-D82F-8FBD-7774CCE0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65" y="3558538"/>
            <a:ext cx="3760457" cy="1423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4AAA51A-2232-8284-4504-DCE2BEF12CDB}"/>
              </a:ext>
            </a:extLst>
          </p:cNvPr>
          <p:cNvSpPr txBox="1"/>
          <p:nvPr/>
        </p:nvSpPr>
        <p:spPr>
          <a:xfrm>
            <a:off x="8334375" y="4963527"/>
            <a:ext cx="324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: Rubadue Wire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41845" y="5376728"/>
            <a:ext cx="4126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- Helps reduce “skin effect” and keep winding resistance low</a:t>
            </a:r>
            <a:endParaRPr lang="en-IN" sz="2200" u="sng" dirty="0"/>
          </a:p>
        </p:txBody>
      </p:sp>
    </p:spTree>
    <p:extLst>
      <p:ext uri="{BB962C8B-B14F-4D97-AF65-F5344CB8AC3E}">
        <p14:creationId xmlns:p14="http://schemas.microsoft.com/office/powerpoint/2010/main" val="26097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High-frequency transformer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842" y="1495144"/>
            <a:ext cx="8565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Widely used in many high-frequency power electronic 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Particularly useful when input and output voltages are wide apart (e.g. 48 V to 400 V)</a:t>
            </a:r>
            <a:endParaRPr lang="en-I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43" y="3334810"/>
            <a:ext cx="4622407" cy="1846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98" y="2548935"/>
            <a:ext cx="5563553" cy="3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Low-power transformers – e.g. Instrument transformers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248" y="1361935"/>
            <a:ext cx="1003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For sensing</a:t>
            </a:r>
            <a:r>
              <a:rPr lang="en-US" sz="2400" dirty="0" smtClean="0"/>
              <a:t> (ac) voltages and currents</a:t>
            </a:r>
            <a:endParaRPr lang="en-IN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909248" y="2274268"/>
            <a:ext cx="4707094" cy="2753107"/>
            <a:chOff x="909248" y="2274268"/>
            <a:chExt cx="4707094" cy="27531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248" y="2274268"/>
              <a:ext cx="4673236" cy="26902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248264" y="4738290"/>
              <a:ext cx="1368078" cy="289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170" name="Picture 2" descr="https://upload.wikimedia.org/wikipedia/commons/thumb/2/2f/CurrentTransformers.jpg/220px-CurrentTransform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25" y="2274268"/>
            <a:ext cx="4021999" cy="18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0338" y="5092039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www.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instrumentationtools.com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7919" y="5006555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Wikipedia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7919" y="4175568"/>
            <a:ext cx="4161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CTs used for 3-ph. </a:t>
            </a:r>
            <a:r>
              <a:rPr lang="en-US" sz="2400" dirty="0"/>
              <a:t>400 </a:t>
            </a:r>
            <a:r>
              <a:rPr lang="en-US" sz="2400" dirty="0" smtClean="0"/>
              <a:t>A supply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17390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Low-power transformers – e.g. Impedance matching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249" y="1361935"/>
            <a:ext cx="5167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is “impedance matching”?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Why do impedance matching?</a:t>
            </a:r>
          </a:p>
          <a:p>
            <a:pPr lvl="1"/>
            <a:r>
              <a:rPr lang="en-US" sz="2200" dirty="0" smtClean="0"/>
              <a:t>- Maximum power transfer to load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4" y="3200265"/>
            <a:ext cx="3852760" cy="18800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10951" y="5080302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www.powersystemsdesign.com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7572" y="4743920"/>
            <a:ext cx="416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e.g., used in </a:t>
            </a:r>
            <a:r>
              <a:rPr lang="en-US" sz="2000" u="sng" dirty="0" smtClean="0"/>
              <a:t>audio amplifiers</a:t>
            </a:r>
            <a:r>
              <a:rPr lang="en-US" sz="2000" dirty="0" smtClean="0"/>
              <a:t> to match amplifier output resistance with (reflected) resistance of load (speaker</a:t>
            </a:r>
            <a:r>
              <a:rPr lang="en-US" sz="2000" dirty="0"/>
              <a:t>)</a:t>
            </a:r>
            <a:endParaRPr lang="en-IN" sz="2000" u="sng" dirty="0"/>
          </a:p>
        </p:txBody>
      </p:sp>
      <p:pic>
        <p:nvPicPr>
          <p:cNvPr id="13314" name="Picture 2" descr="Profil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58" y="1682857"/>
            <a:ext cx="2819242" cy="281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577572" y="4146771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Hammond 14x series audio transformer datasheet.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2080490"/>
            <a:ext cx="5014913" cy="3351634"/>
          </a:xfrm>
          <a:prstGeom prst="rect">
            <a:avLst/>
          </a:prstGeom>
        </p:spPr>
      </p:pic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Agenda </a:t>
            </a:r>
            <a:endParaRPr lang="en-IN" sz="3800" dirty="0"/>
          </a:p>
        </p:txBody>
      </p:sp>
      <p:sp>
        <p:nvSpPr>
          <p:cNvPr id="12" name="TextBox 11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73" y="1547286"/>
            <a:ext cx="2280519" cy="3884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1536" y="5719722"/>
            <a:ext cx="296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1885" y="5719721"/>
            <a:ext cx="296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782" y="5719721"/>
            <a:ext cx="412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Electromagnetic transformers </a:t>
            </a:r>
            <a:r>
              <a:rPr lang="en-US" sz="24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IN" sz="24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2"/>
          <a:stretch/>
        </p:blipFill>
        <p:spPr bwMode="auto">
          <a:xfrm>
            <a:off x="1111942" y="1259689"/>
            <a:ext cx="2167815" cy="44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8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Other types of transformers – Isolation transformers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6" name="Picture 8" descr="https://upload.wikimedia.org/wikipedia/commons/thumb/3/36/Trenntransformator.jpg/220px-Trenntransform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4" y="1658177"/>
            <a:ext cx="2908952" cy="31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5368" y="5434917"/>
            <a:ext cx="41613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1:1 (no step-up or step-down)</a:t>
            </a:r>
          </a:p>
          <a:p>
            <a:pPr lvl="1"/>
            <a:r>
              <a:rPr lang="en-US" sz="2300" dirty="0" smtClean="0"/>
              <a:t>- Why use it?</a:t>
            </a:r>
            <a:endParaRPr lang="en-IN" sz="2300" dirty="0"/>
          </a:p>
        </p:txBody>
      </p:sp>
      <p:sp>
        <p:nvSpPr>
          <p:cNvPr id="20" name="TextBox 19"/>
          <p:cNvSpPr txBox="1"/>
          <p:nvPr/>
        </p:nvSpPr>
        <p:spPr>
          <a:xfrm>
            <a:off x="1025368" y="4960376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ikipedia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Other types of transformers – Isolation transformers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371" y="5263471"/>
            <a:ext cx="552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u="sng" dirty="0" smtClean="0"/>
              <a:t>prevention of electrical shocks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9262" y="4749613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peacosupport.com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s://peacosupport.com/image/catalog/Transformers/how-does-isolation-transformer-prevent-electric-sh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72" y="1543062"/>
            <a:ext cx="6344725" cy="31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3/36/Trenntransformator.jpg/220px-Trenntransform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4" y="1658177"/>
            <a:ext cx="2908952" cy="31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5368" y="5434917"/>
            <a:ext cx="41613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1:1 (no step-up or step-down)</a:t>
            </a:r>
          </a:p>
          <a:p>
            <a:pPr lvl="1"/>
            <a:r>
              <a:rPr lang="en-US" sz="2300" dirty="0" smtClean="0"/>
              <a:t>- Why use it?</a:t>
            </a:r>
            <a:endParaRPr lang="en-IN" sz="2300" dirty="0"/>
          </a:p>
        </p:txBody>
      </p:sp>
      <p:sp>
        <p:nvSpPr>
          <p:cNvPr id="20" name="TextBox 19"/>
          <p:cNvSpPr txBox="1"/>
          <p:nvPr/>
        </p:nvSpPr>
        <p:spPr>
          <a:xfrm>
            <a:off x="1025368" y="4960376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ikipedia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91" y="2301784"/>
            <a:ext cx="6056534" cy="3453082"/>
          </a:xfrm>
          <a:prstGeom prst="rect">
            <a:avLst/>
          </a:prstGeom>
        </p:spPr>
      </p:pic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Other types of transformers – Isolation transformers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248" y="1361935"/>
            <a:ext cx="1003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u="sng" dirty="0" smtClean="0"/>
              <a:t>protection of equipment</a:t>
            </a:r>
            <a:r>
              <a:rPr lang="en-US" sz="2400" dirty="0" smtClean="0"/>
              <a:t> from “common-mode” noise/surge voltages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87379" y="5934725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“Isolation Transformers and Surge Protection,” Technical note TNCR0016.</a:t>
            </a:r>
          </a:p>
        </p:txBody>
      </p:sp>
    </p:spTree>
    <p:extLst>
      <p:ext uri="{BB962C8B-B14F-4D97-AF65-F5344CB8AC3E}">
        <p14:creationId xmlns:p14="http://schemas.microsoft.com/office/powerpoint/2010/main" val="28381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Other types of transformers – “Auto”transformer (Variac)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248" y="1361935"/>
            <a:ext cx="10034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isolation between input and output </a:t>
            </a:r>
            <a:r>
              <a:rPr lang="en-US" sz="2400" dirty="0" smtClean="0"/>
              <a:t>ports (only one winding)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Allows </a:t>
            </a:r>
            <a:r>
              <a:rPr lang="en-US" sz="2400" u="sng" dirty="0" smtClean="0"/>
              <a:t>continuous variation of voltage </a:t>
            </a:r>
            <a:r>
              <a:rPr lang="en-US" sz="2400" dirty="0" smtClean="0"/>
              <a:t>from a fixed ac voltage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Power transferred both inductively (as in a classical transformer) and conductively 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1" y="3188258"/>
            <a:ext cx="4417825" cy="2498865"/>
          </a:xfrm>
          <a:prstGeom prst="rect">
            <a:avLst/>
          </a:prstGeom>
        </p:spPr>
      </p:pic>
      <p:pic>
        <p:nvPicPr>
          <p:cNvPr id="16386" name="Picture 2" descr="DENKO Variac/Dimmerstat/Auto transformer Single Phase 0-270V 8 Ampere  closed Type with one year manufacturer warranty and 18% GST : Amazon.in:  Industrial &amp; Scientif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21" y="2966706"/>
            <a:ext cx="2177447" cy="25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9923" y="5713652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Denko 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174" y="2850581"/>
            <a:ext cx="2083384" cy="26899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92032" y="5687123"/>
            <a:ext cx="2993232" cy="56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“Variac Supply Teardown”, Youtube 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Other types of transformer - Air-core transformer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248" y="1361935"/>
            <a:ext cx="1003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Generally operate at even higher frequency (exceeding MHz-&gt;RF range)</a:t>
            </a:r>
            <a:endParaRPr lang="en-IN" sz="2400" dirty="0"/>
          </a:p>
        </p:txBody>
      </p:sp>
      <p:pic>
        <p:nvPicPr>
          <p:cNvPr id="2050" name="Picture 2" descr="What-Is-An-Air-Core-Trans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8" y="2444368"/>
            <a:ext cx="4247101" cy="20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9248" y="4759465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www.miracle.net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57" y="2067003"/>
            <a:ext cx="4724400" cy="3409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669" y="5467506"/>
            <a:ext cx="4161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Wireless power transfer coils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020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Future advances in transformer technology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338" y="1456150"/>
            <a:ext cx="1003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“Planar” transformers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313278"/>
            <a:ext cx="2738453" cy="33546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2620" y="5841290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terratel.eu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Future advances in transformer technology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338" y="1456150"/>
            <a:ext cx="1003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“Planar” transformers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313278"/>
            <a:ext cx="2738453" cy="33546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2620" y="5841290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terratel.eu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6638" y="1449090"/>
            <a:ext cx="5434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Low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Better thermal performance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Repeatable value of parasitic resistance, inductance, capacitance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Automated manufacturing</a:t>
            </a:r>
            <a:endParaRPr lang="en-IN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0C5D5FB-9CA4-7D9F-CABF-73ABF5F6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14304" y="2777247"/>
            <a:ext cx="2629543" cy="41448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35426" y="5841290"/>
            <a:ext cx="7587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Park et.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TTE 2021.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Future advances in transformer technology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2241" y="5832514"/>
            <a:ext cx="4759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Dong Dong et.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al, “A Modular SiC High-frequency Solid-state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Transformer”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238" y="1421272"/>
            <a:ext cx="56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“Electronic”/</a:t>
            </a:r>
            <a:r>
              <a:rPr lang="en-US" sz="2400" dirty="0"/>
              <a:t> </a:t>
            </a:r>
            <a:r>
              <a:rPr lang="en-US" sz="2400" dirty="0" smtClean="0"/>
              <a:t>“Solid-state” transformers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3" y="2075049"/>
            <a:ext cx="5792736" cy="1342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2" y="3513651"/>
            <a:ext cx="4577867" cy="21055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1024" y="3561109"/>
            <a:ext cx="5434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Smaller than 50 Hz transformer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Allow frequency, reactive power, voltage amplitude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Allows integration of renewable energy sources and energy storage elements (battery)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257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/>
              <a:t>Today’s experiment </a:t>
            </a:r>
            <a:r>
              <a:rPr lang="en-US" sz="3800" dirty="0" smtClean="0"/>
              <a:t>– Equivalent Circuit Parameters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2988097-B846-5EA1-A97E-FCE4B7FC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" y="1735392"/>
            <a:ext cx="6064469" cy="2501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2D5F4D2-1ADF-E0D6-8433-55BCE509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692" y="1754453"/>
            <a:ext cx="4519451" cy="2171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24DECC-D316-7D4D-A8D6-708077AF324C}"/>
              </a:ext>
            </a:extLst>
          </p:cNvPr>
          <p:cNvSpPr txBox="1"/>
          <p:nvPr/>
        </p:nvSpPr>
        <p:spPr>
          <a:xfrm>
            <a:off x="1259359" y="4998462"/>
            <a:ext cx="630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cs typeface="Times New Roman" panose="02020603050405020304" pitchFamily="18" charset="0"/>
              </a:rPr>
              <a:t>How to get the equivalent circuit parameters?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xmlns="" id="{4FF1AF08-9C73-F69D-4581-BCEB2970D48D}"/>
              </a:ext>
            </a:extLst>
          </p:cNvPr>
          <p:cNvSpPr/>
          <p:nvPr/>
        </p:nvSpPr>
        <p:spPr>
          <a:xfrm>
            <a:off x="6689309" y="4775718"/>
            <a:ext cx="634321" cy="9144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028C9D-B201-7D81-5D4B-FC796F43988F}"/>
              </a:ext>
            </a:extLst>
          </p:cNvPr>
          <p:cNvSpPr txBox="1"/>
          <p:nvPr/>
        </p:nvSpPr>
        <p:spPr>
          <a:xfrm>
            <a:off x="7323630" y="4557932"/>
            <a:ext cx="197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cs typeface="Times New Roman" panose="02020603050405020304" pitchFamily="18" charset="0"/>
              </a:rPr>
              <a:t>Open Circuit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420525D-BC09-7907-9B50-9F0790FEF16E}"/>
              </a:ext>
            </a:extLst>
          </p:cNvPr>
          <p:cNvSpPr txBox="1"/>
          <p:nvPr/>
        </p:nvSpPr>
        <p:spPr>
          <a:xfrm>
            <a:off x="7358349" y="5505452"/>
            <a:ext cx="2140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cs typeface="Times New Roman" panose="02020603050405020304" pitchFamily="18" charset="0"/>
              </a:rPr>
              <a:t>Short Circuit Test</a:t>
            </a:r>
          </a:p>
        </p:txBody>
      </p:sp>
    </p:spTree>
    <p:extLst>
      <p:ext uri="{BB962C8B-B14F-4D97-AF65-F5344CB8AC3E}">
        <p14:creationId xmlns:p14="http://schemas.microsoft.com/office/powerpoint/2010/main" val="12906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Parallel parameters (OC Test)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344C5D-DCEC-8967-F7A2-2BC65D4A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77" y="1220437"/>
            <a:ext cx="6121895" cy="2106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0422EA-31A3-F5A0-9AB0-880CF8B9C65F}"/>
              </a:ext>
            </a:extLst>
          </p:cNvPr>
          <p:cNvSpPr txBox="1"/>
          <p:nvPr/>
        </p:nvSpPr>
        <p:spPr>
          <a:xfrm>
            <a:off x="6617988" y="3347054"/>
            <a:ext cx="472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cs typeface="Times New Roman" panose="02020603050405020304" pitchFamily="18" charset="0"/>
              </a:rPr>
              <a:t> </a:t>
            </a:r>
            <a:r>
              <a:rPr lang="en-IN" sz="1600" b="1" dirty="0">
                <a:cs typeface="Times New Roman" panose="02020603050405020304" pitchFamily="18" charset="0"/>
              </a:rPr>
              <a:t>Equivalent circuit &amp; phasor diagram at no-load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F834436-EC19-04B8-FB4A-9832D276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76" y="3756919"/>
            <a:ext cx="5869187" cy="23671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1DBF8C5-2933-5DDE-C1AF-50BBB8D7EF45}"/>
              </a:ext>
            </a:extLst>
          </p:cNvPr>
          <p:cNvSpPr txBox="1"/>
          <p:nvPr/>
        </p:nvSpPr>
        <p:spPr>
          <a:xfrm>
            <a:off x="7258377" y="6047958"/>
            <a:ext cx="3447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cs typeface="Times New Roman" panose="02020603050405020304" pitchFamily="18" charset="0"/>
              </a:rPr>
              <a:t> </a:t>
            </a:r>
            <a:r>
              <a:rPr lang="en-IN" sz="1600" b="1" dirty="0">
                <a:cs typeface="Times New Roman" panose="02020603050405020304" pitchFamily="18" charset="0"/>
              </a:rPr>
              <a:t>Circuit diagram for no-load test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336E80C-1966-4282-1364-3D4CED940648}"/>
              </a:ext>
            </a:extLst>
          </p:cNvPr>
          <p:cNvSpPr txBox="1"/>
          <p:nvPr/>
        </p:nvSpPr>
        <p:spPr>
          <a:xfrm>
            <a:off x="928523" y="1535043"/>
            <a:ext cx="4054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Performed at rated voltage.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Generally HV winding is kept open &amp; rated voltage is applied at the LV </a:t>
            </a:r>
            <a:r>
              <a:rPr lang="en-IN" dirty="0" smtClean="0">
                <a:cs typeface="Times New Roman" panose="02020603050405020304" pitchFamily="18" charset="0"/>
              </a:rPr>
              <a:t>winding (why?)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5580C92-39A8-1800-BFF4-916D69EF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23" y="3449848"/>
            <a:ext cx="4891505" cy="23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Agenda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842" y="1490521"/>
            <a:ext cx="10051658" cy="818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was the motivation behind the origin of transformer technology?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are the different types of “power” transformers used in power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are some other types of transformers?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are high-frequency transformers? Why are they used in power electronics?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are instrument transformers?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is an impedance matching transformer?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is an isolation transformer?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are air-core transformers?</a:t>
            </a:r>
          </a:p>
          <a:p>
            <a:pPr lvl="1"/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are some future advances in transformer 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are “planar” transformers?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is a “solid-state” transformers?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8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Series Parameters (SC Test)</a:t>
            </a:r>
            <a:endParaRPr lang="en-IN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0422EA-31A3-F5A0-9AB0-880CF8B9C65F}"/>
              </a:ext>
            </a:extLst>
          </p:cNvPr>
          <p:cNvSpPr txBox="1"/>
          <p:nvPr/>
        </p:nvSpPr>
        <p:spPr>
          <a:xfrm>
            <a:off x="6665341" y="3249378"/>
            <a:ext cx="40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cs typeface="Times New Roman" panose="02020603050405020304" pitchFamily="18" charset="0"/>
              </a:rPr>
              <a:t> </a:t>
            </a:r>
            <a:r>
              <a:rPr lang="en-IN" sz="1600" b="1" dirty="0">
                <a:cs typeface="Times New Roman" panose="02020603050405020304" pitchFamily="18" charset="0"/>
              </a:rPr>
              <a:t>Equivalent circuit diagram on short circuit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DBF8C5-2933-5DDE-C1AF-50BBB8D7EF45}"/>
              </a:ext>
            </a:extLst>
          </p:cNvPr>
          <p:cNvSpPr txBox="1"/>
          <p:nvPr/>
        </p:nvSpPr>
        <p:spPr>
          <a:xfrm>
            <a:off x="7315501" y="5938699"/>
            <a:ext cx="3447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cs typeface="Times New Roman" panose="02020603050405020304" pitchFamily="18" charset="0"/>
              </a:rPr>
              <a:t> </a:t>
            </a:r>
            <a:r>
              <a:rPr lang="en-IN" sz="1600" b="1" dirty="0">
                <a:cs typeface="Times New Roman" panose="02020603050405020304" pitchFamily="18" charset="0"/>
              </a:rPr>
              <a:t>Circuit diagram for full load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36E80C-1966-4282-1364-3D4CED940648}"/>
              </a:ext>
            </a:extLst>
          </p:cNvPr>
          <p:cNvSpPr txBox="1"/>
          <p:nvPr/>
        </p:nvSpPr>
        <p:spPr>
          <a:xfrm>
            <a:off x="557048" y="1366345"/>
            <a:ext cx="4054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LV terminals are </a:t>
            </a:r>
            <a:r>
              <a:rPr lang="en-IN" dirty="0" smtClean="0">
                <a:cs typeface="Times New Roman" panose="02020603050405020304" pitchFamily="18" charset="0"/>
              </a:rPr>
              <a:t>shorted (why?)</a:t>
            </a:r>
            <a:endParaRPr lang="en-IN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HV side voltage is gradually applied till the rated current flows in the winding.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995CBCE-7880-E7BF-E0D6-5A4BF053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95" y="1199793"/>
            <a:ext cx="5807788" cy="21122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50B6355-8751-2B22-9AAE-24E30BD2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31" y="3614738"/>
            <a:ext cx="5883988" cy="2270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9F38883-69C4-6335-8C30-BF2F0D6CC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r="59059"/>
          <a:stretch/>
        </p:blipFill>
        <p:spPr>
          <a:xfrm>
            <a:off x="806842" y="3249378"/>
            <a:ext cx="2086140" cy="1459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9F38883-69C4-6335-8C30-BF2F0D6CC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54552"/>
          <a:stretch/>
        </p:blipFill>
        <p:spPr>
          <a:xfrm>
            <a:off x="3146703" y="3249378"/>
            <a:ext cx="2315806" cy="14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/>
              <a:t>Efficiency &amp; Voltage Regulation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628C3F9-F4CC-D7E1-EF1C-03880280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47" y="1737853"/>
            <a:ext cx="6875800" cy="19499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81641CF-0C92-04FF-1BB3-0AB2ED44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462" y="1268311"/>
            <a:ext cx="4537128" cy="24194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E26EFE0-C11F-926F-ADC4-BD8F6C093534}"/>
              </a:ext>
            </a:extLst>
          </p:cNvPr>
          <p:cNvSpPr txBox="1"/>
          <p:nvPr/>
        </p:nvSpPr>
        <p:spPr>
          <a:xfrm>
            <a:off x="7606827" y="3676429"/>
            <a:ext cx="4140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cs typeface="Times New Roman" panose="02020603050405020304" pitchFamily="18" charset="0"/>
              </a:rPr>
              <a:t>Equivalent circuit diagram to determine regulation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62947" y="4330220"/>
            <a:ext cx="9181237" cy="1462969"/>
            <a:chOff x="962947" y="4330220"/>
            <a:chExt cx="9181237" cy="14629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4208B1A2-D71F-EDF3-24D8-541A5B900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947" y="4330220"/>
              <a:ext cx="9181237" cy="146296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558338" y="4500563"/>
              <a:ext cx="585846" cy="5611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537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References</a:t>
            </a:r>
            <a:endParaRPr lang="en-IN" sz="3800" dirty="0"/>
          </a:p>
        </p:txBody>
      </p:sp>
      <p:sp>
        <p:nvSpPr>
          <p:cNvPr id="6" name="TextBox 5"/>
          <p:cNvSpPr txBox="1"/>
          <p:nvPr/>
        </p:nvSpPr>
        <p:spPr>
          <a:xfrm>
            <a:off x="806842" y="1305856"/>
            <a:ext cx="105088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[</a:t>
            </a:r>
            <a:r>
              <a:rPr lang="en-US" sz="1500" dirty="0"/>
              <a:t>1] “The History of the Transformer,”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edisontechcenter.org/Transformers.html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 </a:t>
            </a:r>
          </a:p>
          <a:p>
            <a:r>
              <a:rPr lang="en-US" sz="1500" dirty="0" smtClean="0"/>
              <a:t>[</a:t>
            </a:r>
            <a:r>
              <a:rPr lang="en-US" sz="1500" dirty="0"/>
              <a:t>2]  “The (Shocking) History &amp; Physics of Electric Transformers,” </a:t>
            </a:r>
            <a:r>
              <a:rPr lang="en-US" sz="1500" dirty="0">
                <a:hlinkClick r:id="rId3"/>
              </a:rPr>
              <a:t>https://kathylovesphysics.com/the-shocking-history-physics-of-electric-transformers</a:t>
            </a:r>
            <a:r>
              <a:rPr lang="en-US" sz="1500" dirty="0" smtClean="0">
                <a:hlinkClick r:id="rId3"/>
              </a:rPr>
              <a:t>/</a:t>
            </a:r>
            <a:r>
              <a:rPr lang="en-US" sz="1500" dirty="0" smtClean="0"/>
              <a:t>.</a:t>
            </a:r>
          </a:p>
          <a:p>
            <a:endParaRPr lang="en-US" sz="1500" dirty="0" smtClean="0"/>
          </a:p>
          <a:p>
            <a:r>
              <a:rPr lang="en-US" sz="1500" dirty="0" smtClean="0"/>
              <a:t>[3</a:t>
            </a:r>
            <a:r>
              <a:rPr lang="en-US" sz="1500" dirty="0"/>
              <a:t>] "The War of the Currents: AC vs. DC </a:t>
            </a:r>
            <a:r>
              <a:rPr lang="en-US" sz="1500" dirty="0" smtClean="0"/>
              <a:t>Power," </a:t>
            </a: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://www.energy.gov/articles/war-currents-ac-vs-dc-power#:~:text=During%20the%20early%20years%20of,the%20solution%20to%20this%20problem</a:t>
            </a:r>
            <a:r>
              <a:rPr lang="en-US" sz="1500" dirty="0" smtClean="0"/>
              <a:t>.</a:t>
            </a:r>
          </a:p>
          <a:p>
            <a:endParaRPr lang="en-US" sz="1500" dirty="0"/>
          </a:p>
          <a:p>
            <a:r>
              <a:rPr lang="en-US" sz="1500" dirty="0"/>
              <a:t>[4] “Isolation Transformers and Surge </a:t>
            </a:r>
            <a:r>
              <a:rPr lang="en-US" sz="1500" dirty="0" smtClean="0"/>
              <a:t>Protection,” Technical note TNCR0016</a:t>
            </a:r>
            <a:r>
              <a:rPr lang="en-US" sz="1500" dirty="0" smtClean="0"/>
              <a:t>.</a:t>
            </a:r>
          </a:p>
          <a:p>
            <a:endParaRPr lang="en-US" sz="1500" dirty="0"/>
          </a:p>
          <a:p>
            <a:r>
              <a:rPr lang="en-US" sz="1500" dirty="0" smtClean="0"/>
              <a:t>[5</a:t>
            </a:r>
            <a:r>
              <a:rPr lang="en-US" sz="1500" dirty="0"/>
              <a:t>] “Isolation Transformers can save your life, and your equipment</a:t>
            </a:r>
            <a:r>
              <a:rPr lang="en-US" sz="1500" dirty="0" smtClean="0"/>
              <a:t>.” Youtube</a:t>
            </a:r>
            <a:r>
              <a:rPr lang="en-US" sz="1500" dirty="0"/>
              <a:t>. </a:t>
            </a:r>
            <a:r>
              <a:rPr lang="en-US" sz="1500" dirty="0">
                <a:hlinkClick r:id="rId5"/>
              </a:rPr>
              <a:t>https://</a:t>
            </a:r>
            <a:r>
              <a:rPr lang="en-US" sz="1500" dirty="0" smtClean="0">
                <a:hlinkClick r:id="rId5"/>
              </a:rPr>
              <a:t>www.youtube.com/watch?v=3rvEdHyAd2k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[6] “Variac supply Teardown – How it Works?” Youtube. </a:t>
            </a:r>
            <a:r>
              <a:rPr lang="en-US" sz="1500" dirty="0" smtClean="0">
                <a:hlinkClick r:id="rId6"/>
              </a:rPr>
              <a:t>https://www.youtube.com/shorts/QJPEScMgbpc</a:t>
            </a:r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39387" y="2400300"/>
            <a:ext cx="4490613" cy="195738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Transformer operation – recap 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2274" y="2645855"/>
            <a:ext cx="78220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sz="2400" i="1" dirty="0" smtClean="0"/>
              <a:t>V</a:t>
            </a:r>
            <a:r>
              <a:rPr lang="en-US" sz="2400" i="1" baseline="-25000" dirty="0" smtClean="0"/>
              <a:t>p</a:t>
            </a:r>
            <a:r>
              <a:rPr lang="en-US" sz="2400" dirty="0" smtClean="0"/>
              <a:t>/</a:t>
            </a:r>
            <a:r>
              <a:rPr lang="en-US" sz="2400" i="1" dirty="0" smtClean="0"/>
              <a:t>V</a:t>
            </a:r>
            <a:r>
              <a:rPr lang="en-US" sz="2400" i="1" baseline="-25000" dirty="0" smtClean="0"/>
              <a:t>s</a:t>
            </a:r>
            <a:r>
              <a:rPr lang="en-US" sz="2400" dirty="0" smtClean="0"/>
              <a:t> = 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p</a:t>
            </a:r>
            <a:r>
              <a:rPr lang="en-US" sz="2400" dirty="0" smtClean="0"/>
              <a:t>/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s</a:t>
            </a:r>
            <a:r>
              <a:rPr lang="en-US" sz="2400" dirty="0" smtClean="0"/>
              <a:t> (Faraday’s law)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/>
              <a:t>I</a:t>
            </a:r>
            <a:r>
              <a:rPr lang="en-US" sz="2400" i="1" baseline="-25000" dirty="0" smtClean="0"/>
              <a:t>p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p</a:t>
            </a:r>
            <a:r>
              <a:rPr lang="en-US" sz="2400" dirty="0" smtClean="0"/>
              <a:t> = 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s</a:t>
            </a:r>
            <a:r>
              <a:rPr lang="en-US" sz="2400" i="1" dirty="0" smtClean="0"/>
              <a:t>I</a:t>
            </a:r>
            <a:r>
              <a:rPr lang="en-US" sz="2400" i="1" baseline="-25000" dirty="0" smtClean="0"/>
              <a:t>s</a:t>
            </a:r>
            <a:r>
              <a:rPr lang="en-US" sz="2400" dirty="0" smtClean="0"/>
              <a:t> (Ampere’s law)</a:t>
            </a:r>
            <a:endParaRPr lang="en-IN" sz="2400" dirty="0"/>
          </a:p>
        </p:txBody>
      </p:sp>
      <p:pic>
        <p:nvPicPr>
          <p:cNvPr id="3074" name="Picture 2" descr="https://upload.wikimedia.org/wikipedia/commons/thumb/6/64/Transformer3d_col3.svg/440px-Transformer3d_col3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2" y="1408174"/>
            <a:ext cx="6132545" cy="459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64120" y="5925234"/>
            <a:ext cx="2887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Wikipedia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9387" y="4589691"/>
            <a:ext cx="4276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u="sng" dirty="0" smtClean="0"/>
              <a:t>“Ideal” transformer eqns</a:t>
            </a:r>
            <a:r>
              <a:rPr lang="en-US" sz="2000" dirty="0" smtClean="0"/>
              <a:t>. -Not exactly true for practical transformers – </a:t>
            </a:r>
            <a:r>
              <a:rPr lang="en-US" sz="2000" i="1" dirty="0" smtClean="0"/>
              <a:t>why?</a:t>
            </a:r>
            <a:r>
              <a:rPr lang="en-US" sz="2000" dirty="0" smtClean="0"/>
              <a:t> </a:t>
            </a:r>
            <a:r>
              <a:rPr lang="en-US" sz="2000" dirty="0" smtClean="0"/>
              <a:t>(relates to today’s experiment)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16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History of transformers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862" y="4710887"/>
            <a:ext cx="4161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Source of images: edisontechcenter.org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 descr="https://edisontechcenter.org/transformer/StanleyTransformer1885-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53" y="1438140"/>
            <a:ext cx="5206998" cy="354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20853" y="5133201"/>
            <a:ext cx="7822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of the earliest commercial transformer (developed by William Stanley in 1885) on display at the Berkshire </a:t>
            </a:r>
            <a:r>
              <a:rPr lang="en-US" sz="2400" dirty="0"/>
              <a:t>Museum.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087" t="-3191" r="43728" b="3191"/>
          <a:stretch/>
        </p:blipFill>
        <p:spPr>
          <a:xfrm>
            <a:off x="6611793" y="1438140"/>
            <a:ext cx="1252792" cy="16600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5817"/>
          <a:stretch/>
        </p:blipFill>
        <p:spPr>
          <a:xfrm>
            <a:off x="9546538" y="1438140"/>
            <a:ext cx="1726065" cy="1685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59" r="75917"/>
          <a:stretch/>
        </p:blipFill>
        <p:spPr>
          <a:xfrm>
            <a:off x="8124669" y="1462072"/>
            <a:ext cx="1199213" cy="16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History of transformers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842" y="1490521"/>
            <a:ext cx="11037496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Why the transformer gained popularity in the late 1800s?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/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5122" name="Picture 2" descr="The war of currents | Common Electrical Doub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09" y="2218530"/>
            <a:ext cx="2857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Current War | Rotten Tomato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76" y="2218530"/>
            <a:ext cx="1382316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06842" y="4266406"/>
            <a:ext cx="9128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1880s, the default power transmission was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DC transmission was not very economical – why?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/>
              <a:t>Low voltage transmission -&gt; higher currents -&gt; more Ohmic losses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/>
              <a:t>DC </a:t>
            </a:r>
            <a:r>
              <a:rPr lang="en-US" sz="2000" dirty="0"/>
              <a:t>voltage could not increased for transmission </a:t>
            </a:r>
          </a:p>
        </p:txBody>
      </p:sp>
    </p:spTree>
    <p:extLst>
      <p:ext uri="{BB962C8B-B14F-4D97-AF65-F5344CB8AC3E}">
        <p14:creationId xmlns:p14="http://schemas.microsoft.com/office/powerpoint/2010/main" val="26122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History of transformers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842" y="1219058"/>
            <a:ext cx="1103749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Why the transformer gained popularity in the late 1800s?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Transformers allowed voltage step-up at the power generating station and voltage step-down at the load end -&gt; a major reason propelling adoption of ac power transmission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Tesla’s invention of the ac induction motor (instead of existing dc motors) helped tip the scale further in favour of ac power transmission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6146" name="Picture 2" descr="Step-Up and Step-Down Volt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18654" r="3528" b="9150"/>
          <a:stretch/>
        </p:blipFill>
        <p:spPr bwMode="auto">
          <a:xfrm>
            <a:off x="2698561" y="3203732"/>
            <a:ext cx="5700713" cy="27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99274" y="3442998"/>
            <a:ext cx="3138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iqsdirectory.com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High-power Transformers </a:t>
            </a:r>
            <a:endParaRPr lang="en-IN" sz="3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77" y="1490522"/>
            <a:ext cx="2917312" cy="2992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67" y="1490522"/>
            <a:ext cx="5921331" cy="39596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9129" y="5597588"/>
            <a:ext cx="78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Transformers used in power sub-stations</a:t>
            </a:r>
            <a:endParaRPr lang="en-IN" sz="2400" u="sng" dirty="0"/>
          </a:p>
        </p:txBody>
      </p:sp>
      <p:pic>
        <p:nvPicPr>
          <p:cNvPr id="14" name="Picture 2" descr="Step-Up and Step-Down Volt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18654" r="3528" b="36494"/>
          <a:stretch/>
        </p:blipFill>
        <p:spPr bwMode="auto">
          <a:xfrm>
            <a:off x="806842" y="4692756"/>
            <a:ext cx="4534303" cy="13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00433" y="5807063"/>
            <a:ext cx="6999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90157" y="5807062"/>
            <a:ext cx="6999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3872591" y="4898091"/>
            <a:ext cx="766644" cy="104298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2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 descr="Toyota &quot;power card&quot; DSC IGBT module stack with heat exchanger [51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059089" y="6386512"/>
            <a:ext cx="4599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 240, Spring 2024 – Introduction to Transformers</a:t>
            </a:r>
            <a:endParaRPr lang="en-IN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145" y="5991908"/>
            <a:ext cx="2887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Wikipedia</a:t>
            </a:r>
            <a:endParaRPr lang="en-IN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4" y="1343024"/>
            <a:ext cx="2887080" cy="4357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9089" y="2127671"/>
            <a:ext cx="78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“Pole”- mounted distribution transformer</a:t>
            </a:r>
            <a:endParaRPr lang="en-IN" sz="2400" u="sng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6842" y="164959"/>
            <a:ext cx="11206163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High-power Transformers </a:t>
            </a:r>
            <a:endParaRPr lang="en-IN" sz="3800" dirty="0"/>
          </a:p>
        </p:txBody>
      </p:sp>
      <p:pic>
        <p:nvPicPr>
          <p:cNvPr id="12" name="Picture 2" descr="Step-Up and Step-Down Volt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18654" r="3528" b="9150"/>
          <a:stretch/>
        </p:blipFill>
        <p:spPr bwMode="auto">
          <a:xfrm>
            <a:off x="4214812" y="2999659"/>
            <a:ext cx="5700713" cy="27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72525" y="4657725"/>
            <a:ext cx="1028700" cy="104298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3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6146</TotalTime>
  <Words>1332</Words>
  <Application>Microsoft Office PowerPoint</Application>
  <PresentationFormat>Widescreen</PresentationFormat>
  <Paragraphs>236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Wingdings</vt:lpstr>
      <vt:lpstr>Office Theme</vt:lpstr>
      <vt:lpstr>Introduction to Transformers</vt:lpstr>
      <vt:lpstr>Agenda </vt:lpstr>
      <vt:lpstr>Agenda</vt:lpstr>
      <vt:lpstr>Transformer operation – recap </vt:lpstr>
      <vt:lpstr>History of transformers</vt:lpstr>
      <vt:lpstr>History of transformers</vt:lpstr>
      <vt:lpstr>History of transformers</vt:lpstr>
      <vt:lpstr>High-power Transformers </vt:lpstr>
      <vt:lpstr>High-power Transformers </vt:lpstr>
      <vt:lpstr>Three-phase Transformer</vt:lpstr>
      <vt:lpstr>Three-phase Transformer</vt:lpstr>
      <vt:lpstr>High-power Transformer – Name plate </vt:lpstr>
      <vt:lpstr>Transformer – Basic construction </vt:lpstr>
      <vt:lpstr>Transformer – Basic construction </vt:lpstr>
      <vt:lpstr>Transformer no-load current</vt:lpstr>
      <vt:lpstr>High-frequency transformer</vt:lpstr>
      <vt:lpstr>High-frequency transformer</vt:lpstr>
      <vt:lpstr>Low-power transformers – e.g. Instrument transformers</vt:lpstr>
      <vt:lpstr>Low-power transformers – e.g. Impedance matching</vt:lpstr>
      <vt:lpstr>Other types of transformers – Isolation transformers</vt:lpstr>
      <vt:lpstr>Other types of transformers – Isolation transformers</vt:lpstr>
      <vt:lpstr>Other types of transformers – Isolation transformers</vt:lpstr>
      <vt:lpstr>Other types of transformers – “Auto”transformer (Variac)</vt:lpstr>
      <vt:lpstr>Other types of transformer - Air-core transformer</vt:lpstr>
      <vt:lpstr>Future advances in transformer technology</vt:lpstr>
      <vt:lpstr>Future advances in transformer technology</vt:lpstr>
      <vt:lpstr>Future advances in transformer technology</vt:lpstr>
      <vt:lpstr>Today’s experiment – Equivalent Circuit Parameters</vt:lpstr>
      <vt:lpstr>Parallel parameters (OC Test)</vt:lpstr>
      <vt:lpstr>Series Parameters (SC Test)</vt:lpstr>
      <vt:lpstr>Efficiency &amp; Voltage Regulation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477</cp:revision>
  <dcterms:created xsi:type="dcterms:W3CDTF">2023-09-23T16:28:28Z</dcterms:created>
  <dcterms:modified xsi:type="dcterms:W3CDTF">2024-01-31T19:11:33Z</dcterms:modified>
</cp:coreProperties>
</file>